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27"/>
  </p:notesMasterIdLst>
  <p:sldIdLst>
    <p:sldId id="272" r:id="rId5"/>
    <p:sldId id="300" r:id="rId6"/>
    <p:sldId id="301" r:id="rId7"/>
    <p:sldId id="302" r:id="rId8"/>
    <p:sldId id="303" r:id="rId9"/>
    <p:sldId id="320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333CC"/>
    <a:srgbClr val="0083E6"/>
    <a:srgbClr val="159BFF"/>
    <a:srgbClr val="C2E7F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58" d="100"/>
          <a:sy n="58" d="100"/>
        </p:scale>
        <p:origin x="13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64" y="-96"/>
      </p:cViewPr>
      <p:guideLst>
        <p:guide orient="horz" pos="2932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471" cy="465233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8734" y="0"/>
            <a:ext cx="3014471" cy="465233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50AC5B1-2FDD-488B-AC14-D9F28D1B05E1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49" y="4421936"/>
            <a:ext cx="5563544" cy="4188574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83"/>
            <a:ext cx="3014471" cy="465231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8734" y="8842383"/>
            <a:ext cx="3014471" cy="465231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A2E65FE-5207-443C-83DB-20FE5EC210A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4823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237D50F-9DEB-4560-9497-847623C50053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7AB6BA1-B091-476B-B7C1-1318077F4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2BF1699-3682-4C64-8FAD-49A61A42FC96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84E157E-4C91-4D02-A02F-7193184C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9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CA809C3-FDFF-4504-AEAD-5EE3AE30FED2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7523153-9BDC-42B4-AAC1-D49E753FE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77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22D9A-AD86-4CFF-80D8-2CE88266D7E8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EB05-EC27-4543-A5FC-E4167542157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013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E4461-8618-4B40-A730-3878DEE8E4F1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0239-8F77-4D32-8C2B-25B579288CA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20638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BD462-36AB-45CF-9AB0-87DF742FAD96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29F20-5200-4AD6-AA87-057E77A8120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1773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8F09F-BCFA-42C7-BB87-F217A1E0D256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0E508-9E80-451E-A1ED-E52DF4DE843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946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B9F3-D6E5-434B-823F-3D32B3504E6B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41D2F-0E3A-46BF-980F-D706C32DD81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75190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916A2-C3BE-4666-B7BB-C20C24B6C9B2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05CE-E82E-4E50-9CC8-BAEC652CB7C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35271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516F7-9F08-4AF4-B8E5-BBB51D4C1B5B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1D62-818B-442D-90E2-D0F7F3D9F82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802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FF8C-599B-4153-A75C-AF9ED5038515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9FFC-F892-4C05-AB86-204985097F6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9489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 userDrawn="1"/>
        </p:nvGrpSpPr>
        <p:grpSpPr bwMode="auto">
          <a:xfrm>
            <a:off x="0" y="0"/>
            <a:ext cx="9148763" cy="6781800"/>
            <a:chOff x="0" y="0"/>
            <a:chExt cx="9147976" cy="6781801"/>
          </a:xfrm>
        </p:grpSpPr>
        <p:pic>
          <p:nvPicPr>
            <p:cNvPr id="5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800"/>
              <a:ext cx="9147976" cy="6096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" descr="alsu 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211627"/>
              <a:ext cx="1751400" cy="702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79904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EDE5-CD73-4BFA-A43D-378C608C05C3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EB84-38EA-4737-90CD-B6263BC6CDDB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714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E824-548C-4895-ADCC-F82FF6360051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4356F-DBC2-4B58-A412-5DDDE786C7B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60372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8D1D-7564-42FB-B339-F0302B8368A8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2DBD2-F90E-4A80-96FB-A89822503C8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1134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A9A9-F399-4A54-9283-406AA9F4DB3F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615C-29BD-4356-99B9-3599A29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54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E927A-D1B6-4751-ACF9-EFD8EDEB6662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092E-BD93-45D3-A17C-DBBE3FB4F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662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0295-F250-42F8-B5FE-F66FA0AE1C97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4E90-3720-4902-A551-4193DC2FD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5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BC4B-F659-4BFA-81B6-F14B588D3415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2C31-862F-4B1A-A573-52C7BD634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094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C10F-F5D9-433D-AE95-6CF94CD50DE4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8E73F-CCF4-484A-87AC-6BBDCBC9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247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0CDA8-AE35-4B56-967C-C82A397D5C1F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3BB4-4820-4907-840E-30E0D9CAA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5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D581-8938-4C66-B8C5-BBB7A9C9B8D1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74AE-ECDE-446C-BC5E-858BFFB77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460AE9F-9CD0-49CE-840F-B46AA03ADC55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3E86E9-BFC0-4EF4-A1CE-5ABE1174E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58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6629-B802-4428-88EC-07D4EAC38A0E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31F6-3C98-4013-9D8F-54DB7B6D7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8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1085-8176-4DCC-9683-E1ADC9EE16BA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B8B6-6F7E-4D76-BF4B-393DCAD1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79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EC64C-7BFC-4884-AB3F-F2B996B81E45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3DA3D-9D1D-4265-B211-A49D502B4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55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0401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0095D-D9E2-4F58-ACA4-E648CC3B7CB8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C8B9-31C4-4B25-BC03-F1772B18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09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231A-D580-4AB8-92B9-ED3B2C8F17ED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327C7-B134-4DD9-B46C-36B9DDBA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09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BB9E-0A48-4A39-B9B9-9B3382E4E7F4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92E5-AFE0-4EBE-94E4-A2F218A5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009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315-6DA0-4442-AA50-1B4B5C775630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3478A-5F42-4FE7-B292-0947BD0F5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43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0232-EEE0-4686-B87B-E10383673274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24EE-7D69-4107-A9E5-33F2CCE0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00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960C-79AD-4EE7-AF0E-05E8AFFAB466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1650-9AB0-4BBC-9385-46D5ECCF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0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7DE2861-55CC-40A2-BF43-CA52895A3F37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F48886E-47DA-4B86-8026-39F16707C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6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33004-2F0E-4750-B5D5-0F3C0D84AAE9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9522E-C9BB-4E73-AFD1-3239EE607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74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416A7-99A7-46BB-B075-51C9814D6D72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39C5-68BF-4940-BAE0-B5B6190B2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219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47BD-1787-46BB-B96F-D0441A58232C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D23-7254-4785-AACF-09AE300BC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312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A2FF-93CC-4424-A041-ADA03771F1F6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F44-2512-4843-8A77-1B42C1DCA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774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9429-4DDD-472D-83A9-7164D4BD97FC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CADDE-560F-499C-91BF-C4753568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B258B43-C00B-4627-BF89-FA7CB236B2CA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D994E8DD-9829-4F70-A45F-4616B2C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2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E385D1BD-4163-406F-AF6E-CA2F8C5EC84B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3273289-7382-4E0A-9B0D-E5CD3C4DF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5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1EAEDED-9EFE-4612-8E20-18BFCA9CB80A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D48AB54-C048-492B-8554-E329C92EB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88D6C50-0420-46CB-A423-BADE458945D6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1038F65-4BA7-4989-B165-40E3D48DD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7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39401C4-B75D-4011-A4C8-2FBF4E8C39EC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E7F5839-6599-4BA0-9DBE-6E394EE23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3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R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R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5190434-DA73-4D6E-B3CA-504AC9760760}" type="datetimeFigureOut">
              <a:rPr lang="x-none"/>
              <a:pPr>
                <a:defRPr/>
              </a:pPr>
              <a:t>3/18/2021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36EA92C-AFB6-4352-8A57-402AA734D6B0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3AB508-F78B-4382-8C90-617FDD9F1B21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2F4AE-BCAE-4BBF-AF63-606F3333F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28B7CC-0737-4499-8BD5-4CD847526806}" type="datetimeFigureOut">
              <a:rPr lang="en-US"/>
              <a:pPr>
                <a:defRPr/>
              </a:pPr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34524D-47BC-4EA5-AEB1-14C706CE0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1774388"/>
            <a:ext cx="7772400" cy="148367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200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рхивирање</a:t>
            </a:r>
            <a:r>
              <a:rPr lang="sr-Cyrl-R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документације у стечајном поступку- измене и новине Закона о архивској грађи и архивској делатности</a:t>
            </a:r>
          </a:p>
          <a:p>
            <a:pPr algn="l" eaLnBrk="1" hangingPunct="1">
              <a:defRPr/>
            </a:pPr>
            <a:endParaRPr lang="sr-Cyrl-RS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defRPr/>
            </a:pPr>
            <a:r>
              <a:rPr lang="sr-Cyrl-R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 Татјана </a:t>
            </a:r>
            <a:r>
              <a:rPr lang="sr-Cyrl-R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Кикић</a:t>
            </a:r>
            <a:r>
              <a:rPr lang="sr-Cyrl-R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архивски саветник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459907"/>
            <a:ext cx="7772400" cy="918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x-none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517232"/>
            <a:ext cx="2279758" cy="11076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78679"/>
            <a:ext cx="2235454" cy="11903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FD2D1C-6F4B-4E21-BA4C-D51D590F6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5278679"/>
            <a:ext cx="1875580" cy="104060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5AB1A6-CD62-44EB-BBB1-6D76BA01F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 се у Архивску књигу уписује комплетан документарни материјал, чак и онај који се по ма ком основу затекао код ствараоца/имаоца.</a:t>
            </a:r>
          </a:p>
          <a:p>
            <a:r>
              <a:rPr lang="ru-RU" dirty="0"/>
              <a:t>Да се регистратурске јединице (кутије, фасцикле, књиге, свежњеви) обележавају и инвентаришу архивским ознакама.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2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CF2811-F9B7-46FE-AB85-906F07853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/>
              <a:t>Архивска </a:t>
            </a:r>
            <a:r>
              <a:rPr lang="sr-Cyrl-RS" b="1" dirty="0"/>
              <a:t>ОЗНАКА</a:t>
            </a:r>
            <a:r>
              <a:rPr lang="sr-Cyrl-RS" dirty="0"/>
              <a:t> на сваком регистратору или </a:t>
            </a:r>
            <a:r>
              <a:rPr lang="sr-Cyrl-RS" dirty="0" err="1"/>
              <a:t>регистратурској</a:t>
            </a:r>
            <a:r>
              <a:rPr lang="sr-Cyrl-RS" dirty="0"/>
              <a:t> јединици нора да садржи:</a:t>
            </a:r>
          </a:p>
          <a:p>
            <a:pPr marL="0" indent="0">
              <a:buNone/>
            </a:pPr>
            <a:r>
              <a:rPr lang="sr-Latn-RS" dirty="0"/>
              <a:t> -</a:t>
            </a:r>
            <a:r>
              <a:rPr lang="ru-RU" dirty="0"/>
              <a:t>Назив ствараоца документарног материјала </a:t>
            </a:r>
          </a:p>
          <a:p>
            <a:pPr marL="0" indent="0">
              <a:buNone/>
            </a:pPr>
            <a:r>
              <a:rPr lang="ru-RU" dirty="0"/>
              <a:t>- Садржај документарног материјала</a:t>
            </a:r>
          </a:p>
          <a:p>
            <a:pPr marL="0" indent="0">
              <a:buNone/>
            </a:pPr>
            <a:r>
              <a:rPr lang="ru-RU" dirty="0"/>
              <a:t>- Године настанка/распон година</a:t>
            </a:r>
          </a:p>
          <a:p>
            <a:pPr marL="0" indent="0">
              <a:buNone/>
            </a:pPr>
            <a:r>
              <a:rPr lang="ru-RU" dirty="0"/>
              <a:t>- Kласификациона ознака</a:t>
            </a:r>
          </a:p>
          <a:p>
            <a:pPr marL="0" indent="0">
              <a:buNone/>
            </a:pPr>
            <a:r>
              <a:rPr lang="ru-RU" b="1" dirty="0"/>
              <a:t>- Број из Архивске књиге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58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32C046-CBC5-4CB7-AE64-1E520FF6C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Образац Архивске књиге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Редни број документарног материјала (архивски број)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Датум уписа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Година настанка/ распон година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Садржај- класификациони знак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Kоличина документарног материјала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Локација/место чувања</a:t>
            </a:r>
          </a:p>
          <a:p>
            <a:pPr marL="514350" indent="-514350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Примедба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18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F21E34-A0D7-49C1-A0D2-0313FCC10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3D47BD-004C-48AA-8619-1E8036093B09}"/>
              </a:ext>
            </a:extLst>
          </p:cNvPr>
          <p:cNvSpPr txBox="1"/>
          <p:nvPr/>
        </p:nvSpPr>
        <p:spPr>
          <a:xfrm>
            <a:off x="1835696" y="2132856"/>
            <a:ext cx="457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принцип вођења Архивске књиге је хронолошки поредак.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Бројеви се не смеју понављати, једном добијен архивски, инвентарни број остаје заувек искоришћен.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 се у папирном, или електронском облику.</a:t>
            </a: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26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5A1A8E-9119-4100-8038-D0A40023D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Листа категорија архивске грађе и документарног материјала са роковима чувања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Сагласност на Листу категорија архивске грађе и документарног материјала са роковима чувања даје надлежни архив.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389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6BB997-D41B-4E92-8F72-CE136FADE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Листом категорија се: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дефинишу категорије, врсте и подврсте документарног материјала у свим сегментима делатности ствараоца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утврђују рокови чувања за комплетан документарни материјал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валоризује се документација и утврђује архивска грађа, односно, оперативна документација.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750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3594A6-BF79-4DD3-AA50-603E6128D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Неопходно је прво- усаглашавање назива категорија и њихових рокова чувања са законским роковима.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рокови нису прописани законом, значајно је стручно мишљење руководиоца организационих јединица.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Неопходна координација и стручна помоћ представника Службе за заштиту архивске грађе и документарног материјала ван архива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Неопходна сагласност надлежног јавног архива.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311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FFD396A-7C59-47CB-A0D9-0AC21FC8E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Излучивање безвредног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регистратурског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материјала</a:t>
            </a: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Стваралац и ималац архивске грађе и документарног материјала је у обавези да након извршеног одабирања архивске грађе, издвоји ради уништавања безвредан документарни материјал, коме је рок чувања истекао и који нема значај за даљи оперативни рад.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излучивања се спроводи комисијски уз присуство представника надлежног јавног архива.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855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FB3181-0DE7-4E67-A068-928D2C733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Документарни материјал настао радом државних органа и организација, органа територијалне аутономије, јединица локалне самоуправе, установа, јавних предузећа и ималаца јавних овлашћења , чији је рок чувања истекао,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уништава се по писаном одобрењу надлежног јавног архива.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Надлежни јавни архив даје одобрење само за уништење документарног материјала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је евидентиран у Архивској књизи.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851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A1BAEA-A011-42E7-A342-06AA06688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Поступак примопредаје архивске грађе надлежном јавном архиву</a:t>
            </a:r>
          </a:p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Архивска грађа се надлежном јавном архиву предаје сређена, пописана, означена.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 истека 30 година од настанка, а овај рок се може и кориговати и то се споразумно дефинише између предаваоца  и надлежног  јавног архива.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Грађа која се предаје мора бити неоштећена, или са санираним оштећењима.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Надлежни јавни архив може одлучити да се у појединим случајевима продужи рок од 30 година од настанка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827584" y="116632"/>
            <a:ext cx="8316416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fontAlgn="auto" hangingPunct="1"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974154-05EE-451D-B9B5-AA99453F9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11A42BA-D951-4DD6-85CC-BDF8F589D5C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sr-Cyrl-R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појмови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528275-7612-44AC-B13B-FE084D3965C9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sr-Cyrl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појмови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40D86A-DA2F-4926-A324-E7062D37436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16151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Документарни материјал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представља целину докумената,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записа у изворном, или репродукованом облику,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обзира на форму бележења,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као и све прописане евиденције о њему.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9894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56CF77-DD51-449F-B52F-3F9B65B19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Неопходна је израда детаљног пописа архивске грађе која се предаје.</a:t>
            </a:r>
          </a:p>
          <a:p>
            <a:pPr marL="0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примопредаји се сачињава детаљни записник, чији је саставни део попис архивске грађе.</a:t>
            </a:r>
          </a:p>
          <a:p>
            <a:pPr marL="0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Трошкове настале у вези са примопредајним поступком укључујући и израду пописа, сређивање грађе, санацију оштећења, сноси стваралац, односно ималац архивске грађе.</a:t>
            </a:r>
          </a:p>
          <a:p>
            <a:pPr marL="0" indent="0">
              <a:buNone/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708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4704BE-011A-4216-9422-3720C4D51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Архивску грађу и документарни материјал ствараоца/имаоца који је престао са радом, дужан је да преузме и чува његов правни следбеник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Сређена и пописана архивска грађа и документарни материјал, настали у раду ствараоца, који је престао са радом и нема правног следбеника, преузима надлежни јавни архив.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Стечајни управник дужан је да изврши предају надлежном јавном архиву сређене (саниране), пописане и одабране архивске грађе- најкасније у року од годину дана од отварања стечајног поступка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18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0D53AD-0AD9-4900-9232-9C7E3DC02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pPr marL="0" indent="0" algn="ctr">
              <a:buNone/>
            </a:pPr>
            <a:r>
              <a:rPr lang="sr-Cyrl-RS" dirty="0"/>
              <a:t>Хвала на пажњи!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5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82AF0D-35C9-49E1-AD64-9ECCBBFC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Архивска грађа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 целокупног документарног материјала се издваја његов део који се трајно чува. Изворни, оригиналан запис, документ, или у недостатку изворног репродуковани облик документа, који има значај за друштво и појединца уопште.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(репродуковање- микрофилмовање материјала на микрофилмску траку, дигитализација документарног материјала је пренос у електронски облик)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6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5F1BE2-D0D3-4AFB-B9A8-D8434F0DE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Архивска грађа се трајно чува у облику у коме је настала.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Архивска грађа се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сме уништити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као ни документарни материјал из кога није одабрана архивска грађа, без обзира на то да ли је микрофилмован, или дигитализован!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2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F6227-6197-4416-81CB-3D15C58A8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E912E27-7706-41B6-BBA7-26A1CCAB9D35}"/>
              </a:ext>
            </a:extLst>
          </p:cNvPr>
          <p:cNvSpPr txBox="1">
            <a:spLocks/>
          </p:cNvSpPr>
          <p:nvPr/>
        </p:nvSpPr>
        <p:spPr>
          <a:xfrm>
            <a:off x="800100" y="176212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47E778-69D6-432F-9E59-E75A224E6697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Јавни архив води основне и помоћне евиденције о архивској грађи и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документарном материјалу код ствараоца/имаоца (регистатуре архива):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-Регистар активних /пасивних регистратура ( стваралаца/ималаца)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-Електронска база података/картотека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-Досијеа регистратура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-помоћне евиденције ( Евиденција излучивања безвредног документарног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материјала,  евиденција пристиглих архивских књига,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поступака примопредаје, обављених стручних надзора..)</a:t>
            </a:r>
          </a:p>
        </p:txBody>
      </p:sp>
    </p:spTree>
    <p:extLst>
      <p:ext uri="{BB962C8B-B14F-4D97-AF65-F5344CB8AC3E}">
        <p14:creationId xmlns:p14="http://schemas.microsoft.com/office/powerpoint/2010/main" val="417016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9C36EF-248F-4444-86FC-9B9AFF6F6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На основу чл. 9 став 12. Закона стваралац и ималац  архивске грађе и документарног материјала је у обавези да ОБАВЕСТИ надлежан архив о свим променама које су значајне за архивску грађу, најкасније у року од 30 дана од њиховог настанка. (промени статуса, назива, организације, адресе, као и престанку рада)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5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13708E5-A2BD-4B0D-B1E3-3DA9A05AD991}"/>
              </a:ext>
            </a:extLst>
          </p:cNvPr>
          <p:cNvSpPr txBox="1"/>
          <p:nvPr/>
        </p:nvSpPr>
        <p:spPr>
          <a:xfrm>
            <a:off x="1835696" y="1772816"/>
            <a:ext cx="45720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Стваралац и ималац, осим физичких лица, дужан је да донесе: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Општи акт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начину евидентирања, класификовања, архивирања и чувања архивске грађе и документарног материјала (канцеларијско и архивско пословање);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Листу категорија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архивске грађе и документарног материјала са роковима чувања;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Општи акт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начину евидентирања, заштите и коришћења електронских докумената.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6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A77222-A736-406F-A6E0-9F8A58A1A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7500" lnSpcReduction="10000"/>
          </a:bodyPr>
          <a:lstStyle/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Архивска књига-основна евиденција о целокупној архивској грађи и документарном материјалу настала у раду ствараоца </a:t>
            </a:r>
            <a:endParaRPr lang="sr-Cyrl-RS" b="1" dirty="0"/>
          </a:p>
          <a:p>
            <a:r>
              <a:rPr lang="sr-Cyrl-RS" i="1" dirty="0"/>
              <a:t>Архивска књига представља најважнију полазну основу и темељ архивског пословања.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197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CB9FBD-2CFE-4F5D-9CAA-7F26E769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Обавеза вођења Архивске књиге за све ствараоце/имаоце, на годишњем нивоу, да се доставља надлежном јавном архиву најкасније до 30. априла текуће године, за документарни материјал настао у претходној години.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3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035FCCA6-F6E5-42DD-AEAA-74FC3105D0E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4790AC05-C553-4FBC-B3CB-2FAEEE995CB4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7F1158AD-7947-479B-9608-D93E4D35D877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su septembar2015 [Autosaved].potx" id="{B6545AD1-23D3-4CF9-8F23-AA68CCDA3D8C}" vid="{1F936631-154B-4790-B39B-FC686499E99C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alsu septembar2015</Template>
  <TotalTime>1442</TotalTime>
  <Words>983</Words>
  <Application>Microsoft Office PowerPoint</Application>
  <PresentationFormat>On-screen Show (4:3)</PresentationFormat>
  <Paragraphs>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Danijela DV. Vazura</dc:creator>
  <cp:lastModifiedBy>Tatjana Kikic</cp:lastModifiedBy>
  <cp:revision>93</cp:revision>
  <cp:lastPrinted>2021-03-18T10:48:27Z</cp:lastPrinted>
  <dcterms:created xsi:type="dcterms:W3CDTF">2015-09-21T07:03:01Z</dcterms:created>
  <dcterms:modified xsi:type="dcterms:W3CDTF">2021-03-18T10:48:32Z</dcterms:modified>
</cp:coreProperties>
</file>